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8"/>
  </p:notesMasterIdLst>
  <p:handoutMasterIdLst>
    <p:handoutMasterId r:id="rId39"/>
  </p:handoutMasterIdLst>
  <p:sldIdLst>
    <p:sldId id="256" r:id="rId2"/>
    <p:sldId id="258" r:id="rId3"/>
    <p:sldId id="257" r:id="rId4"/>
    <p:sldId id="312" r:id="rId5"/>
    <p:sldId id="261" r:id="rId6"/>
    <p:sldId id="334" r:id="rId7"/>
    <p:sldId id="356" r:id="rId8"/>
    <p:sldId id="263" r:id="rId9"/>
    <p:sldId id="267" r:id="rId10"/>
    <p:sldId id="328" r:id="rId11"/>
    <p:sldId id="293" r:id="rId12"/>
    <p:sldId id="295" r:id="rId13"/>
    <p:sldId id="296" r:id="rId14"/>
    <p:sldId id="329" r:id="rId15"/>
    <p:sldId id="324" r:id="rId16"/>
    <p:sldId id="353" r:id="rId17"/>
    <p:sldId id="335" r:id="rId18"/>
    <p:sldId id="338" r:id="rId19"/>
    <p:sldId id="339" r:id="rId20"/>
    <p:sldId id="332" r:id="rId21"/>
    <p:sldId id="333" r:id="rId22"/>
    <p:sldId id="340" r:id="rId23"/>
    <p:sldId id="341" r:id="rId24"/>
    <p:sldId id="342" r:id="rId25"/>
    <p:sldId id="347" r:id="rId26"/>
    <p:sldId id="350" r:id="rId27"/>
    <p:sldId id="351" r:id="rId28"/>
    <p:sldId id="357" r:id="rId29"/>
    <p:sldId id="349" r:id="rId30"/>
    <p:sldId id="352" r:id="rId31"/>
    <p:sldId id="343" r:id="rId32"/>
    <p:sldId id="337" r:id="rId33"/>
    <p:sldId id="354" r:id="rId34"/>
    <p:sldId id="355" r:id="rId35"/>
    <p:sldId id="292" r:id="rId36"/>
    <p:sldId id="288" r:id="rId37"/>
  </p:sldIdLst>
  <p:sldSz cx="9144000" cy="6858000" type="screen4x3"/>
  <p:notesSz cx="6858000" cy="9144000"/>
  <p:defaultTextStyle>
    <a:defPPr>
      <a:defRPr lang="ja-JP"/>
    </a:defPPr>
    <a:lvl1pPr marL="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426" autoAdjust="0"/>
    <p:restoredTop sz="94660"/>
  </p:normalViewPr>
  <p:slideViewPr>
    <p:cSldViewPr snapToGrid="0" snapToObjects="1">
      <p:cViewPr>
        <p:scale>
          <a:sx n="87" d="100"/>
          <a:sy n="87" d="100"/>
        </p:scale>
        <p:origin x="-1450" y="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image" Target="../media/image4.png"/><Relationship Id="rId4" Type="http://schemas.openxmlformats.org/officeDocument/2006/relationships/image" Target="../media/image7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2AA6C0-77C3-0049-82C5-9FD786410AAF}" type="datetimeFigureOut">
              <a:rPr kumimoji="1" lang="ja-JP" altLang="en-US" smtClean="0"/>
              <a:t>2015/11/20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FDED43-FD40-D44B-A32E-E7B847C70B0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7071434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F060FF-1187-414B-BA11-E5468628C16A}" type="datetimeFigureOut">
              <a:rPr kumimoji="1" lang="ja-JP" altLang="en-US" smtClean="0"/>
              <a:t>2015/11/20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9136CF-6027-E041-8CD7-6954FE4E9E1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605625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90EAC95-2F2A-4BF8-8B79-FA41AF19B4BE}" type="slidenum">
              <a:rPr lang="en-US" altLang="ja-JP" smtClean="0"/>
              <a:pPr/>
              <a:t>4</a:t>
            </a:fld>
            <a:endParaRPr lang="en-US" altLang="ja-JP" smtClean="0"/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ja-JP" altLang="ja-JP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9136CF-6027-E041-8CD7-6954FE4E9E1B}" type="slidenum">
              <a:rPr kumimoji="1" lang="ja-JP" altLang="en-US" smtClean="0"/>
              <a:t>16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046106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40129D-2227-4EF5-900E-3904EE0FD104}" type="slidenum">
              <a:rPr kumimoji="1" lang="ja-JP" altLang="en-US" smtClean="0"/>
              <a:t>21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406975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 smtClean="0"/>
              <a:t>マスター サブタイトルの書式設定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15494-B01C-9A46-A14D-FEBE91AF466A}" type="datetimeFigureOut">
              <a:rPr kumimoji="1" lang="ja-JP" altLang="en-US" smtClean="0"/>
              <a:t>2015/11/20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94FAD-B72A-3943-8D5D-ADC0163CF49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033334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15494-B01C-9A46-A14D-FEBE91AF466A}" type="datetimeFigureOut">
              <a:rPr kumimoji="1" lang="ja-JP" altLang="en-US" smtClean="0"/>
              <a:t>2015/11/20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94FAD-B72A-3943-8D5D-ADC0163CF49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361768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15494-B01C-9A46-A14D-FEBE91AF466A}" type="datetimeFigureOut">
              <a:rPr kumimoji="1" lang="ja-JP" altLang="en-US" smtClean="0"/>
              <a:t>2015/11/20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94FAD-B72A-3943-8D5D-ADC0163CF49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59083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15494-B01C-9A46-A14D-FEBE91AF466A}" type="datetimeFigureOut">
              <a:rPr kumimoji="1" lang="ja-JP" altLang="en-US" smtClean="0"/>
              <a:t>2015/11/20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94FAD-B72A-3943-8D5D-ADC0163CF49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285089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15494-B01C-9A46-A14D-FEBE91AF466A}" type="datetimeFigureOut">
              <a:rPr kumimoji="1" lang="ja-JP" altLang="en-US" smtClean="0"/>
              <a:t>2015/11/20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94FAD-B72A-3943-8D5D-ADC0163CF49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440298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15494-B01C-9A46-A14D-FEBE91AF466A}" type="datetimeFigureOut">
              <a:rPr kumimoji="1" lang="ja-JP" altLang="en-US" smtClean="0"/>
              <a:t>2015/11/20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94FAD-B72A-3943-8D5D-ADC0163CF49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523286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15494-B01C-9A46-A14D-FEBE91AF466A}" type="datetimeFigureOut">
              <a:rPr kumimoji="1" lang="ja-JP" altLang="en-US" smtClean="0"/>
              <a:t>2015/11/20</a:t>
            </a:fld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94FAD-B72A-3943-8D5D-ADC0163CF49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24567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15494-B01C-9A46-A14D-FEBE91AF466A}" type="datetimeFigureOut">
              <a:rPr kumimoji="1" lang="ja-JP" altLang="en-US" smtClean="0"/>
              <a:t>2015/11/20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94FAD-B72A-3943-8D5D-ADC0163CF49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841231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15494-B01C-9A46-A14D-FEBE91AF466A}" type="datetimeFigureOut">
              <a:rPr kumimoji="1" lang="ja-JP" altLang="en-US" smtClean="0"/>
              <a:t>2015/11/20</a:t>
            </a:fld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94FAD-B72A-3943-8D5D-ADC0163CF49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069935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15494-B01C-9A46-A14D-FEBE91AF466A}" type="datetimeFigureOut">
              <a:rPr kumimoji="1" lang="ja-JP" altLang="en-US" smtClean="0"/>
              <a:t>2015/11/20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94FAD-B72A-3943-8D5D-ADC0163CF49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556463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15494-B01C-9A46-A14D-FEBE91AF466A}" type="datetimeFigureOut">
              <a:rPr kumimoji="1" lang="ja-JP" altLang="en-US" smtClean="0"/>
              <a:t>2015/11/20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94FAD-B72A-3943-8D5D-ADC0163CF49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073245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D15494-B01C-9A46-A14D-FEBE91AF466A}" type="datetimeFigureOut">
              <a:rPr kumimoji="1" lang="ja-JP" altLang="en-US" smtClean="0"/>
              <a:t>2015/11/20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694FAD-B72A-3943-8D5D-ADC0163CF49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21470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gif"/><Relationship Id="rId4" Type="http://schemas.openxmlformats.org/officeDocument/2006/relationships/image" Target="../media/image23.jp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13" Type="http://schemas.openxmlformats.org/officeDocument/2006/relationships/image" Target="../media/image9.jpe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5.png"/><Relationship Id="rId12" Type="http://schemas.openxmlformats.org/officeDocument/2006/relationships/image" Target="../media/image8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11" Type="http://schemas.openxmlformats.org/officeDocument/2006/relationships/image" Target="../media/image7.emf"/><Relationship Id="rId5" Type="http://schemas.openxmlformats.org/officeDocument/2006/relationships/image" Target="../media/image4.png"/><Relationship Id="rId10" Type="http://schemas.openxmlformats.org/officeDocument/2006/relationships/oleObject" Target="../embeddings/oleObject4.bin"/><Relationship Id="rId4" Type="http://schemas.openxmlformats.org/officeDocument/2006/relationships/oleObject" Target="../embeddings/oleObject1.bin"/><Relationship Id="rId9" Type="http://schemas.openxmlformats.org/officeDocument/2006/relationships/image" Target="../media/image6.png"/><Relationship Id="rId1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正方形/長方形 3"/>
          <p:cNvSpPr/>
          <p:nvPr/>
        </p:nvSpPr>
        <p:spPr>
          <a:xfrm>
            <a:off x="3934201" y="3244334"/>
            <a:ext cx="12755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dirty="0" smtClean="0"/>
              <a:t>タイトル</a:t>
            </a:r>
            <a:r>
              <a:rPr lang="en-US" altLang="ja-JP" dirty="0" smtClean="0"/>
              <a:t>.jpg</a:t>
            </a:r>
            <a:endParaRPr lang="ja-JP" altLang="en-US" dirty="0"/>
          </a:p>
        </p:txBody>
      </p:sp>
      <p:pic>
        <p:nvPicPr>
          <p:cNvPr id="5" name="図 4" descr="タイトル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2286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7" name="コンテンツ プレースホルダー 6" descr="海外戦略_01 (1)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660" r="-5660"/>
          <a:stretch>
            <a:fillRect/>
          </a:stretch>
        </p:blipFill>
        <p:spPr>
          <a:xfrm>
            <a:off x="-573341" y="0"/>
            <a:ext cx="10280000" cy="6858000"/>
          </a:xfrm>
        </p:spPr>
      </p:pic>
    </p:spTree>
    <p:extLst>
      <p:ext uri="{BB962C8B-B14F-4D97-AF65-F5344CB8AC3E}">
        <p14:creationId xmlns:p14="http://schemas.microsoft.com/office/powerpoint/2010/main" val="4036926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図 3" descr="海外戦略_01_0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3017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図 3" descr="海外戦略_01_0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3894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図 3" descr="海外戦略_0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917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コンテンツ プレースホルダー 3" descr="KRAシステム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187" r="-18187"/>
          <a:stretch>
            <a:fillRect/>
          </a:stretch>
        </p:blipFill>
        <p:spPr>
          <a:xfrm>
            <a:off x="-1680834" y="0"/>
            <a:ext cx="12538560" cy="6930131"/>
          </a:xfrm>
        </p:spPr>
      </p:pic>
    </p:spTree>
    <p:extLst>
      <p:ext uri="{BB962C8B-B14F-4D97-AF65-F5344CB8AC3E}">
        <p14:creationId xmlns:p14="http://schemas.microsoft.com/office/powerpoint/2010/main" val="1479890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図 3" descr="オークション開始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1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0474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図 3" descr="do_dl.phpareaworld_ecountry7file_name1024-e1406038483334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5" t="4336" r="2335" b="14136"/>
          <a:stretch/>
        </p:blipFill>
        <p:spPr>
          <a:xfrm>
            <a:off x="-1" y="1417638"/>
            <a:ext cx="9198869" cy="5440362"/>
          </a:xfrm>
          <a:prstGeom prst="rect">
            <a:avLst/>
          </a:prstGeom>
        </p:spPr>
      </p:pic>
      <p:pic>
        <p:nvPicPr>
          <p:cNvPr id="5" name="図 4" descr="地図３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2936" y="1417638"/>
            <a:ext cx="4201064" cy="2217335"/>
          </a:xfrm>
          <a:prstGeom prst="rect">
            <a:avLst/>
          </a:prstGeom>
        </p:spPr>
      </p:pic>
      <p:pic>
        <p:nvPicPr>
          <p:cNvPr id="6" name="図 5" descr="uae-map1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5595" y="3634973"/>
            <a:ext cx="3538405" cy="3131332"/>
          </a:xfrm>
          <a:prstGeom prst="rect">
            <a:avLst/>
          </a:prstGeom>
        </p:spPr>
      </p:pic>
      <p:sp>
        <p:nvSpPr>
          <p:cNvPr id="7" name="円/楕円 6"/>
          <p:cNvSpPr/>
          <p:nvPr/>
        </p:nvSpPr>
        <p:spPr>
          <a:xfrm>
            <a:off x="1762567" y="4029126"/>
            <a:ext cx="481695" cy="470795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下矢印 7"/>
          <p:cNvSpPr/>
          <p:nvPr/>
        </p:nvSpPr>
        <p:spPr>
          <a:xfrm>
            <a:off x="1762567" y="3043743"/>
            <a:ext cx="569276" cy="897795"/>
          </a:xfrm>
          <a:prstGeom prst="down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円/楕円 9"/>
          <p:cNvSpPr/>
          <p:nvPr/>
        </p:nvSpPr>
        <p:spPr>
          <a:xfrm>
            <a:off x="6753815" y="4695234"/>
            <a:ext cx="997100" cy="470795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457200" y="262768"/>
            <a:ext cx="8229600" cy="830997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ja-JP" sz="4800" dirty="0" smtClean="0"/>
              <a:t>UAE</a:t>
            </a:r>
            <a:r>
              <a:rPr lang="en-US" altLang="en-US" sz="4800" dirty="0" smtClean="0"/>
              <a:t> シャルジャの位置とは？</a:t>
            </a:r>
            <a:endParaRPr lang="en-US" altLang="ja-JP" sz="4800" dirty="0" smtClean="0"/>
          </a:p>
        </p:txBody>
      </p:sp>
    </p:spTree>
    <p:extLst>
      <p:ext uri="{BB962C8B-B14F-4D97-AF65-F5344CB8AC3E}">
        <p14:creationId xmlns:p14="http://schemas.microsoft.com/office/powerpoint/2010/main" val="462254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1" animBg="1"/>
      <p:bldP spid="8" grpId="0" animBg="1"/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006" y="0"/>
            <a:ext cx="9192005" cy="6858000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09665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4195" y="1"/>
            <a:ext cx="9283248" cy="6962436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66577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62840" cy="6872130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43345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図 3" descr="年表0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242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図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05"/>
            <a:ext cx="9144000" cy="6858000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68127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935161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69072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38"/>
            <a:ext cx="9144000" cy="6856962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07062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9531"/>
            <a:ext cx="9224772" cy="6917532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02663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DSCN081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728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DSCN081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8158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DSCN082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1946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DSCN0865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25" t="22095" r="19065" b="9280"/>
          <a:stretch/>
        </p:blipFill>
        <p:spPr>
          <a:xfrm>
            <a:off x="-25506" y="160077"/>
            <a:ext cx="9293932" cy="6605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098605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DSCN076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2561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6" name="図 5" descr="年表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487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DSCN073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894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DSCN070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045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20141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833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フィリピンで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649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静脈産業の輸出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818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図 3" descr="アインシュタインの言葉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6079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図 3" descr="EN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498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2" name="Rectangle 2"/>
          <p:cNvSpPr>
            <a:spLocks noGrp="1" noChangeArrowheads="1"/>
          </p:cNvSpPr>
          <p:nvPr>
            <p:ph type="title"/>
          </p:nvPr>
        </p:nvSpPr>
        <p:spPr>
          <a:xfrm>
            <a:off x="484377" y="474663"/>
            <a:ext cx="8229600" cy="866775"/>
          </a:xfrm>
        </p:spPr>
        <p:txBody>
          <a:bodyPr>
            <a:normAutofit fontScale="90000"/>
          </a:bodyPr>
          <a:lstStyle/>
          <a:p>
            <a:pPr algn="l">
              <a:defRPr/>
            </a:pPr>
            <a:r>
              <a:rPr lang="ja-JP" altLang="en-US" sz="3200" b="1" dirty="0" smtClean="0"/>
              <a:t>事業内容：</a:t>
            </a:r>
            <a:r>
              <a:rPr lang="ja-JP" altLang="en-US" sz="2700" dirty="0">
                <a:latin typeface="Cupid" pitchFamily="2" charset="0"/>
              </a:rPr>
              <a:t>自動車リサイクル、中古自動車部品輸出、販売</a:t>
            </a:r>
            <a:br>
              <a:rPr lang="ja-JP" altLang="en-US" sz="2700" dirty="0">
                <a:latin typeface="Cupid" pitchFamily="2" charset="0"/>
              </a:rPr>
            </a:br>
            <a:endParaRPr lang="ja-JP" altLang="en-US" sz="3600" b="1" dirty="0" smtClean="0"/>
          </a:p>
        </p:txBody>
      </p:sp>
      <p:sp>
        <p:nvSpPr>
          <p:cNvPr id="5124" name="AutoShape 4"/>
          <p:cNvSpPr>
            <a:spLocks noChangeArrowheads="1"/>
          </p:cNvSpPr>
          <p:nvPr/>
        </p:nvSpPr>
        <p:spPr bwMode="auto">
          <a:xfrm>
            <a:off x="2819400" y="3352800"/>
            <a:ext cx="569913" cy="428625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graphicFrame>
        <p:nvGraphicFramePr>
          <p:cNvPr id="5125" name="Object 6"/>
          <p:cNvGraphicFramePr>
            <a:graphicFrameLocks noGrp="1" noChangeAspect="1"/>
          </p:cNvGraphicFramePr>
          <p:nvPr>
            <p:ph type="body" idx="1"/>
          </p:nvPr>
        </p:nvGraphicFramePr>
        <p:xfrm>
          <a:off x="4572000" y="1995488"/>
          <a:ext cx="800100" cy="7254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8" name="ビットマップ イメージ" r:id="rId4" imgW="4505954" imgH="4086795" progId="PBrush">
                  <p:embed/>
                </p:oleObj>
              </mc:Choice>
              <mc:Fallback>
                <p:oleObj name="ビットマップ イメージ" r:id="rId4" imgW="4505954" imgH="4086795" progId="PBrush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0" y="1995488"/>
                        <a:ext cx="800100" cy="7254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26" name="Object 7"/>
          <p:cNvGraphicFramePr>
            <a:graphicFrameLocks noChangeAspect="1"/>
          </p:cNvGraphicFramePr>
          <p:nvPr/>
        </p:nvGraphicFramePr>
        <p:xfrm>
          <a:off x="5562600" y="2147888"/>
          <a:ext cx="858838" cy="539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9" name="ビットマップ イメージ" r:id="rId6" imgW="4505954" imgH="2828571" progId="PBrush">
                  <p:embed/>
                </p:oleObj>
              </mc:Choice>
              <mc:Fallback>
                <p:oleObj name="ビットマップ イメージ" r:id="rId6" imgW="4505954" imgH="2828571" progId="PBrus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62600" y="2147888"/>
                        <a:ext cx="858838" cy="539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27" name="Object 8"/>
          <p:cNvGraphicFramePr>
            <a:graphicFrameLocks noChangeAspect="1"/>
          </p:cNvGraphicFramePr>
          <p:nvPr/>
        </p:nvGraphicFramePr>
        <p:xfrm>
          <a:off x="7315200" y="2071688"/>
          <a:ext cx="587375" cy="609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0" name="ビットマップ イメージ" r:id="rId8" imgW="4505954" imgH="4676190" progId="PBrush">
                  <p:embed/>
                </p:oleObj>
              </mc:Choice>
              <mc:Fallback>
                <p:oleObj name="ビットマップ イメージ" r:id="rId8" imgW="4505954" imgH="4676190" progId="PBrus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15200" y="2071688"/>
                        <a:ext cx="587375" cy="609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28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1984302"/>
              </p:ext>
            </p:extLst>
          </p:nvPr>
        </p:nvGraphicFramePr>
        <p:xfrm>
          <a:off x="6713538" y="2166938"/>
          <a:ext cx="298450" cy="3413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1" name="ビットマップ イメージ" r:id="rId10" imgW="2527300" imgH="2882900" progId="PBrush">
                  <p:embed/>
                </p:oleObj>
              </mc:Choice>
              <mc:Fallback>
                <p:oleObj name="ビットマップ イメージ" r:id="rId10" imgW="2527300" imgH="2882900" progId="PBrus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13538" y="2166938"/>
                        <a:ext cx="298450" cy="3413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29" name="Text Box 10"/>
          <p:cNvSpPr txBox="1">
            <a:spLocks noChangeArrowheads="1"/>
          </p:cNvSpPr>
          <p:nvPr/>
        </p:nvSpPr>
        <p:spPr bwMode="auto">
          <a:xfrm>
            <a:off x="4572000" y="2681288"/>
            <a:ext cx="41910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ja-JP" altLang="en-US" sz="1800">
                <a:latin typeface="Arial" pitchFamily="34" charset="0"/>
              </a:rPr>
              <a:t>鉄 銅 アルミニウム 白金 パラジウム </a:t>
            </a:r>
            <a:r>
              <a:rPr lang="en-US" altLang="ja-JP" sz="1800">
                <a:latin typeface="Arial" pitchFamily="34" charset="0"/>
              </a:rPr>
              <a:t>etc.</a:t>
            </a:r>
          </a:p>
        </p:txBody>
      </p:sp>
      <p:sp>
        <p:nvSpPr>
          <p:cNvPr id="220171" name="Text Box 11"/>
          <p:cNvSpPr txBox="1">
            <a:spLocks noChangeArrowheads="1"/>
          </p:cNvSpPr>
          <p:nvPr/>
        </p:nvSpPr>
        <p:spPr bwMode="auto">
          <a:xfrm>
            <a:off x="3429000" y="2224088"/>
            <a:ext cx="11430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ja-JP" altLang="en-US" sz="2800" b="1">
                <a:solidFill>
                  <a:srgbClr val="00CC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素材</a:t>
            </a:r>
          </a:p>
        </p:txBody>
      </p:sp>
      <p:sp>
        <p:nvSpPr>
          <p:cNvPr id="5131" name="AutoShape 13"/>
          <p:cNvSpPr>
            <a:spLocks noChangeArrowheads="1"/>
          </p:cNvSpPr>
          <p:nvPr/>
        </p:nvSpPr>
        <p:spPr bwMode="auto">
          <a:xfrm>
            <a:off x="2819400" y="2362200"/>
            <a:ext cx="533400" cy="381000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pic>
        <p:nvPicPr>
          <p:cNvPr id="5132" name="Picture 15" descr="倉庫2"/>
          <p:cNvPicPr>
            <a:picLocks noChangeAspect="1" noChangeArrowheads="1"/>
          </p:cNvPicPr>
          <p:nvPr/>
        </p:nvPicPr>
        <p:blipFill>
          <a:blip r:embed="rId12" cstate="print"/>
          <a:srcRect t="50259"/>
          <a:stretch>
            <a:fillRect/>
          </a:stretch>
        </p:blipFill>
        <p:spPr bwMode="auto">
          <a:xfrm>
            <a:off x="4800600" y="3290888"/>
            <a:ext cx="4122738" cy="1090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0176" name="Text Box 16"/>
          <p:cNvSpPr txBox="1">
            <a:spLocks noChangeArrowheads="1"/>
          </p:cNvSpPr>
          <p:nvPr/>
        </p:nvSpPr>
        <p:spPr bwMode="auto">
          <a:xfrm>
            <a:off x="3425825" y="3290888"/>
            <a:ext cx="1146175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ja-JP" altLang="en-US" sz="2800" b="1">
                <a:solidFill>
                  <a:srgbClr val="00CC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部品</a:t>
            </a:r>
          </a:p>
        </p:txBody>
      </p:sp>
      <p:pic>
        <p:nvPicPr>
          <p:cNvPr id="5134" name="Picture 17" descr="液処理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269240" y="2154589"/>
            <a:ext cx="2351724" cy="17633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36" name="Text Box 19"/>
          <p:cNvSpPr txBox="1">
            <a:spLocks noChangeArrowheads="1"/>
          </p:cNvSpPr>
          <p:nvPr/>
        </p:nvSpPr>
        <p:spPr bwMode="auto">
          <a:xfrm>
            <a:off x="4800600" y="4483938"/>
            <a:ext cx="412273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ja-JP" altLang="en-US" sz="1800" dirty="0">
                <a:latin typeface="Arial" pitchFamily="34" charset="0"/>
              </a:rPr>
              <a:t>エンジン、タイヤ、ライト、ドア、ストラット </a:t>
            </a:r>
            <a:r>
              <a:rPr lang="en-US" altLang="ja-JP" sz="1800" dirty="0">
                <a:latin typeface="Arial" pitchFamily="34" charset="0"/>
              </a:rPr>
              <a:t>etc.</a:t>
            </a:r>
          </a:p>
        </p:txBody>
      </p:sp>
      <p:sp>
        <p:nvSpPr>
          <p:cNvPr id="5137" name="AutoShape 21"/>
          <p:cNvSpPr>
            <a:spLocks noChangeArrowheads="1"/>
          </p:cNvSpPr>
          <p:nvPr/>
        </p:nvSpPr>
        <p:spPr bwMode="auto">
          <a:xfrm flipH="1" flipV="1">
            <a:off x="5181600" y="5162981"/>
            <a:ext cx="1962150" cy="96139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2912 h 21600"/>
              <a:gd name="T14" fmla="*/ 18227 w 21600"/>
              <a:gd name="T15" fmla="*/ 9246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lnTo>
                  <a:pt x="21600" y="6079"/>
                </a:lnTo>
                <a:close/>
              </a:path>
            </a:pathLst>
          </a:custGeom>
          <a:gradFill rotWithShape="0">
            <a:gsLst>
              <a:gs pos="0">
                <a:srgbClr val="FF0000"/>
              </a:gs>
              <a:gs pos="100000">
                <a:srgbClr val="FFFFFF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grpSp>
        <p:nvGrpSpPr>
          <p:cNvPr id="5138" name="Group 53"/>
          <p:cNvGrpSpPr>
            <a:grpSpLocks/>
          </p:cNvGrpSpPr>
          <p:nvPr/>
        </p:nvGrpSpPr>
        <p:grpSpPr bwMode="auto">
          <a:xfrm>
            <a:off x="269239" y="4136552"/>
            <a:ext cx="4302761" cy="2439785"/>
            <a:chOff x="0" y="2337"/>
            <a:chExt cx="2880" cy="1816"/>
          </a:xfrm>
        </p:grpSpPr>
        <p:pic>
          <p:nvPicPr>
            <p:cNvPr id="5141" name="Picture 20" descr="worldatlas_800"/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0" y="2337"/>
              <a:ext cx="2880" cy="18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142" name="Text Box 22"/>
            <p:cNvSpPr txBox="1">
              <a:spLocks noChangeArrowheads="1"/>
            </p:cNvSpPr>
            <p:nvPr/>
          </p:nvSpPr>
          <p:spPr bwMode="auto">
            <a:xfrm>
              <a:off x="637" y="3792"/>
              <a:ext cx="1872" cy="2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ja-JP" altLang="en-US" sz="2000" b="1" dirty="0" smtClean="0">
                  <a:solidFill>
                    <a:srgbClr val="FF0000"/>
                  </a:solidFill>
                  <a:latin typeface="Arial" pitchFamily="34" charset="0"/>
                </a:rPr>
                <a:t>世界８０ヶ国</a:t>
              </a:r>
              <a:r>
                <a:rPr lang="ja-JP" altLang="en-US" sz="2000" b="1" dirty="0">
                  <a:solidFill>
                    <a:srgbClr val="FF0000"/>
                  </a:solidFill>
                  <a:latin typeface="Arial" pitchFamily="34" charset="0"/>
                </a:rPr>
                <a:t>へ輸出</a:t>
              </a:r>
            </a:p>
          </p:txBody>
        </p:sp>
        <p:sp>
          <p:nvSpPr>
            <p:cNvPr id="5143" name="Oval 23"/>
            <p:cNvSpPr>
              <a:spLocks noChangeArrowheads="1"/>
            </p:cNvSpPr>
            <p:nvPr/>
          </p:nvSpPr>
          <p:spPr bwMode="auto">
            <a:xfrm>
              <a:off x="1248" y="2736"/>
              <a:ext cx="48" cy="4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>
                <a:latin typeface="Cupid" pitchFamily="2" charset="0"/>
              </a:endParaRPr>
            </a:p>
          </p:txBody>
        </p:sp>
        <p:sp>
          <p:nvSpPr>
            <p:cNvPr id="5144" name="Oval 24"/>
            <p:cNvSpPr>
              <a:spLocks noChangeArrowheads="1"/>
            </p:cNvSpPr>
            <p:nvPr/>
          </p:nvSpPr>
          <p:spPr bwMode="auto">
            <a:xfrm>
              <a:off x="1056" y="2832"/>
              <a:ext cx="48" cy="4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>
                <a:latin typeface="Cupid" pitchFamily="2" charset="0"/>
              </a:endParaRPr>
            </a:p>
          </p:txBody>
        </p:sp>
        <p:sp>
          <p:nvSpPr>
            <p:cNvPr id="5145" name="Oval 25"/>
            <p:cNvSpPr>
              <a:spLocks noChangeArrowheads="1"/>
            </p:cNvSpPr>
            <p:nvPr/>
          </p:nvSpPr>
          <p:spPr bwMode="auto">
            <a:xfrm>
              <a:off x="2160" y="2928"/>
              <a:ext cx="48" cy="4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>
                <a:latin typeface="Cupid" pitchFamily="2" charset="0"/>
              </a:endParaRPr>
            </a:p>
          </p:txBody>
        </p:sp>
        <p:sp>
          <p:nvSpPr>
            <p:cNvPr id="5146" name="Oval 26"/>
            <p:cNvSpPr>
              <a:spLocks noChangeArrowheads="1"/>
            </p:cNvSpPr>
            <p:nvPr/>
          </p:nvSpPr>
          <p:spPr bwMode="auto">
            <a:xfrm>
              <a:off x="2448" y="3216"/>
              <a:ext cx="48" cy="4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>
                <a:latin typeface="Cupid" pitchFamily="2" charset="0"/>
              </a:endParaRPr>
            </a:p>
          </p:txBody>
        </p:sp>
        <p:sp>
          <p:nvSpPr>
            <p:cNvPr id="5147" name="Oval 27"/>
            <p:cNvSpPr>
              <a:spLocks noChangeArrowheads="1"/>
            </p:cNvSpPr>
            <p:nvPr/>
          </p:nvSpPr>
          <p:spPr bwMode="auto">
            <a:xfrm>
              <a:off x="2592" y="3120"/>
              <a:ext cx="48" cy="4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>
                <a:latin typeface="Cupid" pitchFamily="2" charset="0"/>
              </a:endParaRPr>
            </a:p>
          </p:txBody>
        </p:sp>
        <p:sp>
          <p:nvSpPr>
            <p:cNvPr id="5148" name="Oval 28"/>
            <p:cNvSpPr>
              <a:spLocks noChangeArrowheads="1"/>
            </p:cNvSpPr>
            <p:nvPr/>
          </p:nvSpPr>
          <p:spPr bwMode="auto">
            <a:xfrm>
              <a:off x="192" y="2784"/>
              <a:ext cx="48" cy="4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>
                <a:latin typeface="Cupid" pitchFamily="2" charset="0"/>
              </a:endParaRPr>
            </a:p>
          </p:txBody>
        </p:sp>
        <p:sp>
          <p:nvSpPr>
            <p:cNvPr id="5149" name="Oval 29"/>
            <p:cNvSpPr>
              <a:spLocks noChangeArrowheads="1"/>
            </p:cNvSpPr>
            <p:nvPr/>
          </p:nvSpPr>
          <p:spPr bwMode="auto">
            <a:xfrm>
              <a:off x="384" y="2928"/>
              <a:ext cx="48" cy="4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>
                <a:latin typeface="Cupid" pitchFamily="2" charset="0"/>
              </a:endParaRPr>
            </a:p>
          </p:txBody>
        </p:sp>
        <p:sp>
          <p:nvSpPr>
            <p:cNvPr id="5150" name="Oval 30"/>
            <p:cNvSpPr>
              <a:spLocks noChangeArrowheads="1"/>
            </p:cNvSpPr>
            <p:nvPr/>
          </p:nvSpPr>
          <p:spPr bwMode="auto">
            <a:xfrm>
              <a:off x="480" y="2976"/>
              <a:ext cx="48" cy="4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>
                <a:latin typeface="Cupid" pitchFamily="2" charset="0"/>
              </a:endParaRPr>
            </a:p>
          </p:txBody>
        </p:sp>
        <p:sp>
          <p:nvSpPr>
            <p:cNvPr id="5151" name="Oval 31"/>
            <p:cNvSpPr>
              <a:spLocks noChangeArrowheads="1"/>
            </p:cNvSpPr>
            <p:nvPr/>
          </p:nvSpPr>
          <p:spPr bwMode="auto">
            <a:xfrm>
              <a:off x="720" y="3024"/>
              <a:ext cx="48" cy="4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>
                <a:latin typeface="Cupid" pitchFamily="2" charset="0"/>
              </a:endParaRPr>
            </a:p>
          </p:txBody>
        </p:sp>
        <p:sp>
          <p:nvSpPr>
            <p:cNvPr id="5152" name="Oval 32"/>
            <p:cNvSpPr>
              <a:spLocks noChangeArrowheads="1"/>
            </p:cNvSpPr>
            <p:nvPr/>
          </p:nvSpPr>
          <p:spPr bwMode="auto">
            <a:xfrm>
              <a:off x="576" y="3168"/>
              <a:ext cx="48" cy="4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>
                <a:latin typeface="Cupid" pitchFamily="2" charset="0"/>
              </a:endParaRPr>
            </a:p>
          </p:txBody>
        </p:sp>
        <p:sp>
          <p:nvSpPr>
            <p:cNvPr id="5153" name="Oval 33"/>
            <p:cNvSpPr>
              <a:spLocks noChangeArrowheads="1"/>
            </p:cNvSpPr>
            <p:nvPr/>
          </p:nvSpPr>
          <p:spPr bwMode="auto">
            <a:xfrm>
              <a:off x="624" y="3072"/>
              <a:ext cx="48" cy="4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>
                <a:latin typeface="Cupid" pitchFamily="2" charset="0"/>
              </a:endParaRPr>
            </a:p>
          </p:txBody>
        </p:sp>
        <p:sp>
          <p:nvSpPr>
            <p:cNvPr id="5154" name="Oval 34"/>
            <p:cNvSpPr>
              <a:spLocks noChangeArrowheads="1"/>
            </p:cNvSpPr>
            <p:nvPr/>
          </p:nvSpPr>
          <p:spPr bwMode="auto">
            <a:xfrm>
              <a:off x="432" y="3024"/>
              <a:ext cx="48" cy="4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>
                <a:latin typeface="Cupid" pitchFamily="2" charset="0"/>
              </a:endParaRPr>
            </a:p>
          </p:txBody>
        </p:sp>
        <p:sp>
          <p:nvSpPr>
            <p:cNvPr id="5155" name="Oval 35"/>
            <p:cNvSpPr>
              <a:spLocks noChangeArrowheads="1"/>
            </p:cNvSpPr>
            <p:nvPr/>
          </p:nvSpPr>
          <p:spPr bwMode="auto">
            <a:xfrm>
              <a:off x="432" y="3552"/>
              <a:ext cx="48" cy="4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>
                <a:latin typeface="Cupid" pitchFamily="2" charset="0"/>
              </a:endParaRPr>
            </a:p>
          </p:txBody>
        </p:sp>
        <p:sp>
          <p:nvSpPr>
            <p:cNvPr id="5156" name="Oval 36"/>
            <p:cNvSpPr>
              <a:spLocks noChangeArrowheads="1"/>
            </p:cNvSpPr>
            <p:nvPr/>
          </p:nvSpPr>
          <p:spPr bwMode="auto">
            <a:xfrm>
              <a:off x="912" y="3072"/>
              <a:ext cx="48" cy="4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>
                <a:latin typeface="Cupid" pitchFamily="2" charset="0"/>
              </a:endParaRPr>
            </a:p>
          </p:txBody>
        </p:sp>
        <p:sp>
          <p:nvSpPr>
            <p:cNvPr id="5157" name="Oval 37"/>
            <p:cNvSpPr>
              <a:spLocks noChangeArrowheads="1"/>
            </p:cNvSpPr>
            <p:nvPr/>
          </p:nvSpPr>
          <p:spPr bwMode="auto">
            <a:xfrm>
              <a:off x="1008" y="3216"/>
              <a:ext cx="48" cy="4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>
                <a:latin typeface="Cupid" pitchFamily="2" charset="0"/>
              </a:endParaRPr>
            </a:p>
          </p:txBody>
        </p:sp>
        <p:sp>
          <p:nvSpPr>
            <p:cNvPr id="5158" name="Oval 38"/>
            <p:cNvSpPr>
              <a:spLocks noChangeArrowheads="1"/>
            </p:cNvSpPr>
            <p:nvPr/>
          </p:nvSpPr>
          <p:spPr bwMode="auto">
            <a:xfrm>
              <a:off x="1008" y="3264"/>
              <a:ext cx="48" cy="4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>
                <a:latin typeface="Cupid" pitchFamily="2" charset="0"/>
              </a:endParaRPr>
            </a:p>
          </p:txBody>
        </p:sp>
        <p:sp>
          <p:nvSpPr>
            <p:cNvPr id="5159" name="Oval 39"/>
            <p:cNvSpPr>
              <a:spLocks noChangeArrowheads="1"/>
            </p:cNvSpPr>
            <p:nvPr/>
          </p:nvSpPr>
          <p:spPr bwMode="auto">
            <a:xfrm>
              <a:off x="1008" y="3168"/>
              <a:ext cx="48" cy="4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>
                <a:latin typeface="Cupid" pitchFamily="2" charset="0"/>
              </a:endParaRPr>
            </a:p>
          </p:txBody>
        </p:sp>
        <p:sp>
          <p:nvSpPr>
            <p:cNvPr id="5160" name="Oval 40"/>
            <p:cNvSpPr>
              <a:spLocks noChangeArrowheads="1"/>
            </p:cNvSpPr>
            <p:nvPr/>
          </p:nvSpPr>
          <p:spPr bwMode="auto">
            <a:xfrm>
              <a:off x="288" y="2784"/>
              <a:ext cx="48" cy="4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>
                <a:latin typeface="Cupid" pitchFamily="2" charset="0"/>
              </a:endParaRPr>
            </a:p>
          </p:txBody>
        </p:sp>
        <p:sp>
          <p:nvSpPr>
            <p:cNvPr id="5161" name="Oval 41"/>
            <p:cNvSpPr>
              <a:spLocks noChangeArrowheads="1"/>
            </p:cNvSpPr>
            <p:nvPr/>
          </p:nvSpPr>
          <p:spPr bwMode="auto">
            <a:xfrm>
              <a:off x="528" y="2928"/>
              <a:ext cx="48" cy="4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>
                <a:latin typeface="Cupid" pitchFamily="2" charset="0"/>
              </a:endParaRPr>
            </a:p>
          </p:txBody>
        </p:sp>
        <p:sp>
          <p:nvSpPr>
            <p:cNvPr id="5162" name="Oval 42"/>
            <p:cNvSpPr>
              <a:spLocks noChangeArrowheads="1"/>
            </p:cNvSpPr>
            <p:nvPr/>
          </p:nvSpPr>
          <p:spPr bwMode="auto">
            <a:xfrm>
              <a:off x="480" y="3216"/>
              <a:ext cx="48" cy="4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>
                <a:latin typeface="Cupid" pitchFamily="2" charset="0"/>
              </a:endParaRPr>
            </a:p>
          </p:txBody>
        </p:sp>
        <p:sp>
          <p:nvSpPr>
            <p:cNvPr id="5163" name="Oval 43"/>
            <p:cNvSpPr>
              <a:spLocks noChangeArrowheads="1"/>
            </p:cNvSpPr>
            <p:nvPr/>
          </p:nvSpPr>
          <p:spPr bwMode="auto">
            <a:xfrm>
              <a:off x="2496" y="3120"/>
              <a:ext cx="48" cy="4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>
                <a:latin typeface="Cupid" pitchFamily="2" charset="0"/>
              </a:endParaRPr>
            </a:p>
          </p:txBody>
        </p:sp>
        <p:sp>
          <p:nvSpPr>
            <p:cNvPr id="5164" name="Oval 44"/>
            <p:cNvSpPr>
              <a:spLocks noChangeArrowheads="1"/>
            </p:cNvSpPr>
            <p:nvPr/>
          </p:nvSpPr>
          <p:spPr bwMode="auto">
            <a:xfrm>
              <a:off x="2544" y="3360"/>
              <a:ext cx="48" cy="4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>
                <a:latin typeface="Cupid" pitchFamily="2" charset="0"/>
              </a:endParaRPr>
            </a:p>
          </p:txBody>
        </p:sp>
        <p:sp>
          <p:nvSpPr>
            <p:cNvPr id="5165" name="Oval 45"/>
            <p:cNvSpPr>
              <a:spLocks noChangeArrowheads="1"/>
            </p:cNvSpPr>
            <p:nvPr/>
          </p:nvSpPr>
          <p:spPr bwMode="auto">
            <a:xfrm>
              <a:off x="2544" y="3264"/>
              <a:ext cx="48" cy="4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>
                <a:latin typeface="Cupid" pitchFamily="2" charset="0"/>
              </a:endParaRPr>
            </a:p>
          </p:txBody>
        </p:sp>
        <p:sp>
          <p:nvSpPr>
            <p:cNvPr id="5166" name="Oval 46"/>
            <p:cNvSpPr>
              <a:spLocks noChangeArrowheads="1"/>
            </p:cNvSpPr>
            <p:nvPr/>
          </p:nvSpPr>
          <p:spPr bwMode="auto">
            <a:xfrm>
              <a:off x="2592" y="3456"/>
              <a:ext cx="48" cy="4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>
                <a:latin typeface="Cupid" pitchFamily="2" charset="0"/>
              </a:endParaRPr>
            </a:p>
          </p:txBody>
        </p:sp>
        <p:sp>
          <p:nvSpPr>
            <p:cNvPr id="5167" name="Oval 47"/>
            <p:cNvSpPr>
              <a:spLocks noChangeArrowheads="1"/>
            </p:cNvSpPr>
            <p:nvPr/>
          </p:nvSpPr>
          <p:spPr bwMode="auto">
            <a:xfrm>
              <a:off x="2112" y="2784"/>
              <a:ext cx="48" cy="4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>
                <a:latin typeface="Cupid" pitchFamily="2" charset="0"/>
              </a:endParaRPr>
            </a:p>
          </p:txBody>
        </p:sp>
        <p:sp>
          <p:nvSpPr>
            <p:cNvPr id="5168" name="Oval 48"/>
            <p:cNvSpPr>
              <a:spLocks noChangeArrowheads="1"/>
            </p:cNvSpPr>
            <p:nvPr/>
          </p:nvSpPr>
          <p:spPr bwMode="auto">
            <a:xfrm>
              <a:off x="1632" y="3696"/>
              <a:ext cx="48" cy="4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>
                <a:latin typeface="Cupid" pitchFamily="2" charset="0"/>
              </a:endParaRPr>
            </a:p>
          </p:txBody>
        </p:sp>
        <p:sp>
          <p:nvSpPr>
            <p:cNvPr id="5169" name="Oval 49"/>
            <p:cNvSpPr>
              <a:spLocks noChangeArrowheads="1"/>
            </p:cNvSpPr>
            <p:nvPr/>
          </p:nvSpPr>
          <p:spPr bwMode="auto">
            <a:xfrm>
              <a:off x="1392" y="3600"/>
              <a:ext cx="48" cy="4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>
                <a:latin typeface="Cupid" pitchFamily="2" charset="0"/>
              </a:endParaRPr>
            </a:p>
          </p:txBody>
        </p:sp>
        <p:sp>
          <p:nvSpPr>
            <p:cNvPr id="5170" name="Oval 50"/>
            <p:cNvSpPr>
              <a:spLocks noChangeArrowheads="1"/>
            </p:cNvSpPr>
            <p:nvPr/>
          </p:nvSpPr>
          <p:spPr bwMode="auto">
            <a:xfrm>
              <a:off x="1200" y="3216"/>
              <a:ext cx="48" cy="4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>
                <a:latin typeface="Cupid" pitchFamily="2" charset="0"/>
              </a:endParaRPr>
            </a:p>
          </p:txBody>
        </p:sp>
        <p:sp>
          <p:nvSpPr>
            <p:cNvPr id="5171" name="Oval 51"/>
            <p:cNvSpPr>
              <a:spLocks noChangeArrowheads="1"/>
            </p:cNvSpPr>
            <p:nvPr/>
          </p:nvSpPr>
          <p:spPr bwMode="auto">
            <a:xfrm>
              <a:off x="144" y="2976"/>
              <a:ext cx="48" cy="4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>
                <a:latin typeface="Cupid" pitchFamily="2" charset="0"/>
              </a:endParaRPr>
            </a:p>
          </p:txBody>
        </p:sp>
      </p:grpSp>
      <p:sp>
        <p:nvSpPr>
          <p:cNvPr id="5139" name="AutoShape 56"/>
          <p:cNvSpPr>
            <a:spLocks noChangeArrowheads="1"/>
          </p:cNvSpPr>
          <p:nvPr/>
        </p:nvSpPr>
        <p:spPr bwMode="auto">
          <a:xfrm>
            <a:off x="1143000" y="1905000"/>
            <a:ext cx="914400" cy="457200"/>
          </a:xfrm>
          <a:prstGeom prst="downArrow">
            <a:avLst>
              <a:gd name="adj1" fmla="val 50000"/>
              <a:gd name="adj2" fmla="val 44356"/>
            </a:avLst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>
              <a:latin typeface="Cupid" pitchFamily="2" charset="0"/>
            </a:endParaRPr>
          </a:p>
        </p:txBody>
      </p:sp>
      <p:sp>
        <p:nvSpPr>
          <p:cNvPr id="5140" name="Rectangle 54"/>
          <p:cNvSpPr>
            <a:spLocks noChangeArrowheads="1"/>
          </p:cNvSpPr>
          <p:nvPr/>
        </p:nvSpPr>
        <p:spPr bwMode="auto">
          <a:xfrm>
            <a:off x="533400" y="1341438"/>
            <a:ext cx="8077200" cy="563562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ja-JP" altLang="en-US" dirty="0"/>
              <a:t>新車ディーラー、中古車販売店、リース会社、自動車修理工場、自動車鈑金工場、</a:t>
            </a:r>
          </a:p>
          <a:p>
            <a:r>
              <a:rPr lang="ja-JP" altLang="en-US" dirty="0"/>
              <a:t>自動車解体業者、一般顧客</a:t>
            </a:r>
          </a:p>
        </p:txBody>
      </p:sp>
    </p:spTree>
    <p:extLst>
      <p:ext uri="{BB962C8B-B14F-4D97-AF65-F5344CB8AC3E}">
        <p14:creationId xmlns:p14="http://schemas.microsoft.com/office/powerpoint/2010/main" val="2381565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3" name="図 2" descr="事業内容_0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311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会宝産業取引先国一覧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2" t="2038" r="2290" b="7523"/>
          <a:stretch/>
        </p:blipFill>
        <p:spPr>
          <a:xfrm>
            <a:off x="-1" y="-1"/>
            <a:ext cx="9242725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956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図 3" descr="事業内容_0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2197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図 3" descr="事業内容_0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3361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図 3" descr="事業内容_0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830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ホワイ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ホワイ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ホワイ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848</TotalTime>
  <Words>67</Words>
  <Application>Microsoft Office PowerPoint</Application>
  <PresentationFormat>画面に合わせる (4:3)</PresentationFormat>
  <Paragraphs>13</Paragraphs>
  <Slides>36</Slides>
  <Notes>3</Notes>
  <HiddenSlides>0</HiddenSlides>
  <MMClips>0</MMClips>
  <ScaleCrop>false</ScaleCrop>
  <HeadingPairs>
    <vt:vector size="6" baseType="variant">
      <vt:variant>
        <vt:lpstr>テーマ</vt:lpstr>
      </vt:variant>
      <vt:variant>
        <vt:i4>1</vt:i4>
      </vt:variant>
      <vt:variant>
        <vt:lpstr>埋め込まれた OLE サーバー</vt:lpstr>
      </vt:variant>
      <vt:variant>
        <vt:i4>1</vt:i4>
      </vt:variant>
      <vt:variant>
        <vt:lpstr>スライド タイトル</vt:lpstr>
      </vt:variant>
      <vt:variant>
        <vt:i4>36</vt:i4>
      </vt:variant>
    </vt:vector>
  </HeadingPairs>
  <TitlesOfParts>
    <vt:vector size="38" baseType="lpstr">
      <vt:lpstr>ホワイト</vt:lpstr>
      <vt:lpstr>ビットマップ イメージ</vt:lpstr>
      <vt:lpstr>PowerPoint プレゼンテーション</vt:lpstr>
      <vt:lpstr>PowerPoint プレゼンテーション</vt:lpstr>
      <vt:lpstr>PowerPoint プレゼンテーション</vt:lpstr>
      <vt:lpstr>事業内容：自動車リサイクル、中古自動車部品輸出、販売 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>会宝ラーニングジャパン株式会社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近藤 典彦</dc:creator>
  <cp:lastModifiedBy>山田</cp:lastModifiedBy>
  <cp:revision>29</cp:revision>
  <cp:lastPrinted>2015-08-26T08:07:07Z</cp:lastPrinted>
  <dcterms:created xsi:type="dcterms:W3CDTF">2015-07-28T06:43:47Z</dcterms:created>
  <dcterms:modified xsi:type="dcterms:W3CDTF">2015-11-20T03:24:38Z</dcterms:modified>
</cp:coreProperties>
</file>